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57" r:id="rId3"/>
    <p:sldId id="258" r:id="rId4"/>
    <p:sldId id="260" r:id="rId5"/>
    <p:sldId id="261"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86381" autoAdjust="0"/>
  </p:normalViewPr>
  <p:slideViewPr>
    <p:cSldViewPr snapToGrid="0" showGuides="1">
      <p:cViewPr varScale="1">
        <p:scale>
          <a:sx n="84" d="100"/>
          <a:sy n="84" d="100"/>
        </p:scale>
        <p:origin x="10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4F156-3EE6-4B18-8224-42AF655AC732}" type="datetimeFigureOut">
              <a:rPr lang="en-US" smtClean="0"/>
              <a:t>7/9/2026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655DD-BD19-4B4B-A781-0AC36BD617C7}" type="slidenum">
              <a:rPr lang="en-US" smtClean="0"/>
              <a:t>‹#›</a:t>
            </a:fld>
            <a:endParaRPr lang="en-US"/>
          </a:p>
        </p:txBody>
      </p:sp>
    </p:spTree>
    <p:extLst>
      <p:ext uri="{BB962C8B-B14F-4D97-AF65-F5344CB8AC3E}">
        <p14:creationId xmlns:p14="http://schemas.microsoft.com/office/powerpoint/2010/main" val="1373597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655DD-BD19-4B4B-A781-0AC36BD617C7}" type="slidenum">
              <a:rPr lang="en-US" smtClean="0"/>
              <a:t>2</a:t>
            </a:fld>
            <a:endParaRPr lang="en-US"/>
          </a:p>
        </p:txBody>
      </p:sp>
    </p:spTree>
    <p:extLst>
      <p:ext uri="{BB962C8B-B14F-4D97-AF65-F5344CB8AC3E}">
        <p14:creationId xmlns:p14="http://schemas.microsoft.com/office/powerpoint/2010/main" val="302659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638C-F000-0907-4237-A6AF94972F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498B2-538D-43B5-3464-C505E80BEF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A2D18-5A0B-4048-0CE7-505BC3175416}"/>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5" name="Footer Placeholder 4">
            <a:extLst>
              <a:ext uri="{FF2B5EF4-FFF2-40B4-BE49-F238E27FC236}">
                <a16:creationId xmlns:a16="http://schemas.microsoft.com/office/drawing/2014/main" id="{F110D16C-B201-36E7-3FC7-40D9504FB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694C9-DCC1-66B1-3EB5-6032F433B220}"/>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74153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F594-9754-88FA-DDCE-C8A1369CE8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9B692-E5E6-79A8-BC4C-658203A8A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01BDB-6682-FC19-87D1-D6BBC68D4480}"/>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5" name="Footer Placeholder 4">
            <a:extLst>
              <a:ext uri="{FF2B5EF4-FFF2-40B4-BE49-F238E27FC236}">
                <a16:creationId xmlns:a16="http://schemas.microsoft.com/office/drawing/2014/main" id="{9513DC33-0F68-B320-5909-071D501AD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49897-7D75-1384-5824-50A01D3AA95C}"/>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199976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BB86D-B47C-476E-B911-883B55FA0F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27489-AB5A-D759-26E4-B81A0DC6C3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DC119-6BFD-515A-434C-F00DA7586F71}"/>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5" name="Footer Placeholder 4">
            <a:extLst>
              <a:ext uri="{FF2B5EF4-FFF2-40B4-BE49-F238E27FC236}">
                <a16:creationId xmlns:a16="http://schemas.microsoft.com/office/drawing/2014/main" id="{690D6A58-17F6-AC59-A71C-B01D9F6BDE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C22B-ECA8-3D24-614E-F0DC13796B64}"/>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255655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5DAB-3E9D-F990-D67C-5C812D536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E071D-5384-866C-239E-32C016DE4D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2E3C6-53AD-EC80-43A6-E24AA0E7343E}"/>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5" name="Footer Placeholder 4">
            <a:extLst>
              <a:ext uri="{FF2B5EF4-FFF2-40B4-BE49-F238E27FC236}">
                <a16:creationId xmlns:a16="http://schemas.microsoft.com/office/drawing/2014/main" id="{3F36E054-8A3A-5034-7996-214A0C847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4A7B0-79CE-1634-CE9E-707332C42061}"/>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197732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125E-E1DC-CD34-5767-1A7B2DAAD9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D5D723-E95F-97B1-EEAE-0F841C0488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A87B8D-3418-9006-32C9-7CE94442D8E9}"/>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5" name="Footer Placeholder 4">
            <a:extLst>
              <a:ext uri="{FF2B5EF4-FFF2-40B4-BE49-F238E27FC236}">
                <a16:creationId xmlns:a16="http://schemas.microsoft.com/office/drawing/2014/main" id="{7C3EC221-DF80-44EC-27FC-D563C8BF7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738FA-5005-8768-2B78-69DA44842C15}"/>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225662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47E7-693B-312B-FD36-123DB876F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D1AC3-FA45-C642-A2B2-ABC588FC44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C02C8-0B6E-FDA0-2690-FD987304D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1F49A-EA91-D82A-057C-4AAC1FD1A081}"/>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6" name="Footer Placeholder 5">
            <a:extLst>
              <a:ext uri="{FF2B5EF4-FFF2-40B4-BE49-F238E27FC236}">
                <a16:creationId xmlns:a16="http://schemas.microsoft.com/office/drawing/2014/main" id="{05A0891C-CCFF-FCFD-FC21-BF08D8BDB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831D3-7CE4-6E19-5F1F-379CBA42B804}"/>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3587162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1D52-2D91-0600-FE91-1D6B747890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9A86CE-D3C4-D6A4-838B-D81C5A9AB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9CB0A0-821D-F9EF-5F16-26AF01DA07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7A4351-4989-6F4D-FBF2-EF6AB20D4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ED1346-B3EB-178F-E8A1-F1829B474C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9799C3-C34E-CFE7-B881-D6EF5A178E8B}"/>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8" name="Footer Placeholder 7">
            <a:extLst>
              <a:ext uri="{FF2B5EF4-FFF2-40B4-BE49-F238E27FC236}">
                <a16:creationId xmlns:a16="http://schemas.microsoft.com/office/drawing/2014/main" id="{60249F49-88A0-E040-75C9-ADAC84C2A8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59E91B-0185-CEE7-D210-A78A31802CAD}"/>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404878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3A55-5C95-963B-87E7-B6632ECB3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D0FC6-D588-7F1C-0950-1DF085F851C6}"/>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4" name="Footer Placeholder 3">
            <a:extLst>
              <a:ext uri="{FF2B5EF4-FFF2-40B4-BE49-F238E27FC236}">
                <a16:creationId xmlns:a16="http://schemas.microsoft.com/office/drawing/2014/main" id="{E7B40C9F-368B-7C2F-5E41-2F94D0B79E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2BAA7-95A7-792B-92AB-CA0A5A36AB6E}"/>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2378610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DB1E8-E5B4-71FA-8A63-04300602615A}"/>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3" name="Footer Placeholder 2">
            <a:extLst>
              <a:ext uri="{FF2B5EF4-FFF2-40B4-BE49-F238E27FC236}">
                <a16:creationId xmlns:a16="http://schemas.microsoft.com/office/drawing/2014/main" id="{3D42A8CA-20E7-43C8-5A08-3A369653B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799DC5-D28B-6909-0B1C-61FB781F75AF}"/>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131943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CDCD-8F42-5CE0-7E2D-32126DAFDC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24828C-2A26-B82B-78C6-76B13E416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99F1B-5D45-0E8A-F28D-63863999F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79276-DE44-C559-25CE-3A63591F88C6}"/>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6" name="Footer Placeholder 5">
            <a:extLst>
              <a:ext uri="{FF2B5EF4-FFF2-40B4-BE49-F238E27FC236}">
                <a16:creationId xmlns:a16="http://schemas.microsoft.com/office/drawing/2014/main" id="{9F691280-DE1E-BDA7-32CF-8193E896B7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A1CFD-330D-C87B-BB80-716E8467EA36}"/>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893221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B32D7-273F-72DC-682A-EE5379FCD5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8E7394-F280-A0D6-4685-848F44173A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2CC82-A1C3-4E5A-B2A8-966C9B3E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1D0523-D750-2084-3D72-33F9877A8C07}"/>
              </a:ext>
            </a:extLst>
          </p:cNvPr>
          <p:cNvSpPr>
            <a:spLocks noGrp="1"/>
          </p:cNvSpPr>
          <p:nvPr>
            <p:ph type="dt" sz="half" idx="10"/>
          </p:nvPr>
        </p:nvSpPr>
        <p:spPr/>
        <p:txBody>
          <a:bodyPr/>
          <a:lstStyle/>
          <a:p>
            <a:fld id="{07466350-1BF0-4B46-B981-8F59272A3493}" type="datetimeFigureOut">
              <a:rPr lang="en-US" smtClean="0"/>
              <a:t>7/9/2026</a:t>
            </a:fld>
            <a:endParaRPr lang="en-US"/>
          </a:p>
        </p:txBody>
      </p:sp>
      <p:sp>
        <p:nvSpPr>
          <p:cNvPr id="6" name="Footer Placeholder 5">
            <a:extLst>
              <a:ext uri="{FF2B5EF4-FFF2-40B4-BE49-F238E27FC236}">
                <a16:creationId xmlns:a16="http://schemas.microsoft.com/office/drawing/2014/main" id="{E48483AD-38FC-5AE3-B010-9FC8ABE9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2202D-20AE-B668-9C98-D558BBAADA20}"/>
              </a:ext>
            </a:extLst>
          </p:cNvPr>
          <p:cNvSpPr>
            <a:spLocks noGrp="1"/>
          </p:cNvSpPr>
          <p:nvPr>
            <p:ph type="sldNum" sz="quarter" idx="12"/>
          </p:nvPr>
        </p:nvSpPr>
        <p:spPr/>
        <p:txBody>
          <a:bodyPr/>
          <a:lstStyle/>
          <a:p>
            <a:fld id="{DFF7D476-494A-4446-B782-127794D8BA49}" type="slidenum">
              <a:rPr lang="en-US" smtClean="0"/>
              <a:t>‹#›</a:t>
            </a:fld>
            <a:endParaRPr lang="en-US"/>
          </a:p>
        </p:txBody>
      </p:sp>
    </p:spTree>
    <p:extLst>
      <p:ext uri="{BB962C8B-B14F-4D97-AF65-F5344CB8AC3E}">
        <p14:creationId xmlns:p14="http://schemas.microsoft.com/office/powerpoint/2010/main" val="211524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8BCF6F-D536-CC24-C76F-E2351230D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77434A-C83F-4BE1-6BEA-6BFB4A08C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D9C2D-0300-FC80-2D7E-8B942C7C2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466350-1BF0-4B46-B981-8F59272A3493}" type="datetimeFigureOut">
              <a:rPr lang="en-US" smtClean="0"/>
              <a:t>7/9/2026</a:t>
            </a:fld>
            <a:endParaRPr lang="en-US"/>
          </a:p>
        </p:txBody>
      </p:sp>
      <p:sp>
        <p:nvSpPr>
          <p:cNvPr id="5" name="Footer Placeholder 4">
            <a:extLst>
              <a:ext uri="{FF2B5EF4-FFF2-40B4-BE49-F238E27FC236}">
                <a16:creationId xmlns:a16="http://schemas.microsoft.com/office/drawing/2014/main" id="{1B0FD182-8D50-69E5-F209-B4F41AFB2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28EF2E7-2ADE-0041-AD24-C5C737E1C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F7D476-494A-4446-B782-127794D8BA49}" type="slidenum">
              <a:rPr lang="en-US" smtClean="0"/>
              <a:t>‹#›</a:t>
            </a:fld>
            <a:endParaRPr lang="en-US"/>
          </a:p>
        </p:txBody>
      </p:sp>
    </p:spTree>
    <p:extLst>
      <p:ext uri="{BB962C8B-B14F-4D97-AF65-F5344CB8AC3E}">
        <p14:creationId xmlns:p14="http://schemas.microsoft.com/office/powerpoint/2010/main" val="2244287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AFBC-6794-4134-1089-86659220F9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A477F90-5EE8-49D7-A04E-07A53B1D2C15}"/>
              </a:ext>
            </a:extLst>
          </p:cNvPr>
          <p:cNvSpPr txBox="1"/>
          <p:nvPr/>
        </p:nvSpPr>
        <p:spPr>
          <a:xfrm>
            <a:off x="160020" y="426134"/>
            <a:ext cx="11624310" cy="2400657"/>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South Aquatic Park along the RR: industrial history returns, future uncertain</a:t>
            </a:r>
          </a:p>
          <a:p>
            <a:r>
              <a:rPr lang="en-US" i="1" dirty="0">
                <a:latin typeface="Calibri" panose="020F0502020204030204" pitchFamily="34" charset="0"/>
                <a:ea typeface="Calibri" panose="020F0502020204030204" pitchFamily="34" charset="0"/>
                <a:cs typeface="Calibri" panose="020F0502020204030204" pitchFamily="34" charset="0"/>
              </a:rPr>
              <a:t>Photos Heinz to Parker, June 24 &amp; 27</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Below: </a:t>
            </a:r>
            <a:r>
              <a:rPr lang="en-US" sz="2000" dirty="0" err="1">
                <a:latin typeface="Calibri" panose="020F0502020204030204" pitchFamily="34" charset="0"/>
                <a:ea typeface="Calibri" panose="020F0502020204030204" pitchFamily="34" charset="0"/>
                <a:cs typeface="Calibri" panose="020F0502020204030204" pitchFamily="34" charset="0"/>
              </a:rPr>
              <a:t>Aquctic</a:t>
            </a:r>
            <a:r>
              <a:rPr lang="en-US" sz="2000" dirty="0">
                <a:latin typeface="Calibri" panose="020F0502020204030204" pitchFamily="34" charset="0"/>
                <a:ea typeface="Calibri" panose="020F0502020204030204" pitchFamily="34" charset="0"/>
                <a:cs typeface="Calibri" panose="020F0502020204030204" pitchFamily="34" charset="0"/>
              </a:rPr>
              <a:t> Park west of Grayson/Carleton street ends, June  27, with old industrial buildings including Macaulay Foundry, 100 years old when it closed. Firms in this area made industrial pumps, giant pipes, cars, airplanes, sulfuric acid (across the street from a school for children too young to walk far)…. </a:t>
            </a:r>
          </a:p>
          <a:p>
            <a:r>
              <a:rPr lang="en-US" sz="2000" dirty="0">
                <a:latin typeface="Calibri" panose="020F0502020204030204" pitchFamily="34" charset="0"/>
                <a:ea typeface="Calibri" panose="020F0502020204030204" pitchFamily="34" charset="0"/>
                <a:cs typeface="Calibri" panose="020F0502020204030204" pitchFamily="34" charset="0"/>
              </a:rPr>
              <a:t>Should they be remembered? Did they leave a toxic legacy?</a:t>
            </a:r>
          </a:p>
        </p:txBody>
      </p:sp>
      <p:pic>
        <p:nvPicPr>
          <p:cNvPr id="4" name="Picture 3">
            <a:extLst>
              <a:ext uri="{FF2B5EF4-FFF2-40B4-BE49-F238E27FC236}">
                <a16:creationId xmlns:a16="http://schemas.microsoft.com/office/drawing/2014/main" id="{D2261E8C-A6F2-E9C2-EC93-1CBA1B1C5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 y="2964439"/>
            <a:ext cx="11624310" cy="3859271"/>
          </a:xfrm>
          <a:prstGeom prst="rect">
            <a:avLst/>
          </a:prstGeom>
        </p:spPr>
      </p:pic>
    </p:spTree>
    <p:extLst>
      <p:ext uri="{BB962C8B-B14F-4D97-AF65-F5344CB8AC3E}">
        <p14:creationId xmlns:p14="http://schemas.microsoft.com/office/powerpoint/2010/main" val="69508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1F9B25-71C6-628C-BAA2-EBB2BA64F18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3468" r="8100"/>
          <a:stretch>
            <a:fillRect/>
          </a:stretch>
        </p:blipFill>
        <p:spPr>
          <a:xfrm>
            <a:off x="5617029" y="714485"/>
            <a:ext cx="6050990" cy="3475482"/>
          </a:xfrm>
          <a:prstGeom prst="rect">
            <a:avLst/>
          </a:prstGeom>
        </p:spPr>
      </p:pic>
      <p:pic>
        <p:nvPicPr>
          <p:cNvPr id="7" name="Picture 6">
            <a:extLst>
              <a:ext uri="{FF2B5EF4-FFF2-40B4-BE49-F238E27FC236}">
                <a16:creationId xmlns:a16="http://schemas.microsoft.com/office/drawing/2014/main" id="{DC4B14D7-3843-539E-E11E-21DF8B8DD9B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52793" y="685801"/>
            <a:ext cx="4615514" cy="3475482"/>
          </a:xfrm>
          <a:prstGeom prst="rect">
            <a:avLst/>
          </a:prstGeom>
        </p:spPr>
      </p:pic>
      <p:sp>
        <p:nvSpPr>
          <p:cNvPr id="8" name="TextBox 7">
            <a:extLst>
              <a:ext uri="{FF2B5EF4-FFF2-40B4-BE49-F238E27FC236}">
                <a16:creationId xmlns:a16="http://schemas.microsoft.com/office/drawing/2014/main" id="{40974FAA-26A4-638D-B6B2-146994A15859}"/>
              </a:ext>
            </a:extLst>
          </p:cNvPr>
          <p:cNvSpPr txBox="1"/>
          <p:nvPr/>
        </p:nvSpPr>
        <p:spPr>
          <a:xfrm>
            <a:off x="652793" y="4332513"/>
            <a:ext cx="11114664" cy="3046988"/>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RR spared small oaks (left), big toyons and a buckeye. New park plantings, using grants promised by RR, can build on these.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The few taller non-native trees left standing are likely to be cut after nesting season.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The high-pressure fuel line (yellow flags) may restrict planting or building retaining walls. </a:t>
            </a:r>
          </a:p>
          <a:p>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967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92731B-15FF-9A6E-BA9B-5C001551F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043" y="3429000"/>
            <a:ext cx="2554957" cy="3392982"/>
          </a:xfrm>
          <a:prstGeom prst="rect">
            <a:avLst/>
          </a:prstGeom>
        </p:spPr>
      </p:pic>
      <p:pic>
        <p:nvPicPr>
          <p:cNvPr id="5" name="Picture 4">
            <a:extLst>
              <a:ext uri="{FF2B5EF4-FFF2-40B4-BE49-F238E27FC236}">
                <a16:creationId xmlns:a16="http://schemas.microsoft.com/office/drawing/2014/main" id="{73FA6554-3FB9-AF92-853E-6654CA4D5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20" y="3429000"/>
            <a:ext cx="2554955" cy="3392981"/>
          </a:xfrm>
          <a:prstGeom prst="rect">
            <a:avLst/>
          </a:prstGeom>
        </p:spPr>
      </p:pic>
      <p:pic>
        <p:nvPicPr>
          <p:cNvPr id="8" name="Picture 7">
            <a:extLst>
              <a:ext uri="{FF2B5EF4-FFF2-40B4-BE49-F238E27FC236}">
                <a16:creationId xmlns:a16="http://schemas.microsoft.com/office/drawing/2014/main" id="{4E0AAE71-A525-86C8-54BA-90CE5254B1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20" y="282190"/>
            <a:ext cx="5123310" cy="2886944"/>
          </a:xfrm>
          <a:prstGeom prst="rect">
            <a:avLst/>
          </a:prstGeom>
        </p:spPr>
      </p:pic>
      <p:sp>
        <p:nvSpPr>
          <p:cNvPr id="9" name="TextBox 8">
            <a:extLst>
              <a:ext uri="{FF2B5EF4-FFF2-40B4-BE49-F238E27FC236}">
                <a16:creationId xmlns:a16="http://schemas.microsoft.com/office/drawing/2014/main" id="{EE2D834D-28F5-E659-944F-19E598DE6CE2}"/>
              </a:ext>
            </a:extLst>
          </p:cNvPr>
          <p:cNvSpPr txBox="1"/>
          <p:nvPr/>
        </p:nvSpPr>
        <p:spPr>
          <a:xfrm>
            <a:off x="6537960" y="571500"/>
            <a:ext cx="4732020" cy="6186309"/>
          </a:xfrm>
          <a:prstGeom prst="rect">
            <a:avLst/>
          </a:prstGeom>
          <a:noFill/>
        </p:spPr>
        <p:txBody>
          <a:bodyPr wrap="square" rtlCol="0">
            <a:spAutoFit/>
          </a:bodyPr>
          <a:lstStyle/>
          <a:p>
            <a:r>
              <a:rPr lang="en-US" dirty="0"/>
              <a:t>Left: Grayson “Creek,” only watercourse from the railroad to the Bay acknowledged in state and federal approvals.</a:t>
            </a:r>
          </a:p>
          <a:p>
            <a:endParaRPr lang="en-US" dirty="0"/>
          </a:p>
          <a:p>
            <a:r>
              <a:rPr lang="en-US" dirty="0"/>
              <a:t>State-approved water plans say it is to be protected by a short retaining wall, with plantings. Will this be after RR construction is complete, supposedly this summer? </a:t>
            </a:r>
          </a:p>
          <a:p>
            <a:endParaRPr lang="en-US" dirty="0"/>
          </a:p>
          <a:p>
            <a:endParaRPr lang="en-US" dirty="0"/>
          </a:p>
          <a:p>
            <a:r>
              <a:rPr lang="en-US" dirty="0"/>
              <a:t>Far left: all vegetation cut and more wood heaped on slope. Is this to prevent erosion? </a:t>
            </a:r>
          </a:p>
          <a:p>
            <a:endParaRPr lang="en-US" dirty="0"/>
          </a:p>
          <a:p>
            <a:r>
              <a:rPr lang="en-US" dirty="0"/>
              <a:t>Near left: The pool where the creek originated – pile of rocks in top photo – is partly buried. Ther rocks may have been a broken pipeline. </a:t>
            </a:r>
          </a:p>
          <a:p>
            <a:endParaRPr lang="en-US" dirty="0"/>
          </a:p>
          <a:p>
            <a:r>
              <a:rPr lang="en-US" dirty="0"/>
              <a:t>The city has rights to pipelines through the RR  grade at most street ends. Some, as at Heinz, were originally </a:t>
            </a:r>
            <a:r>
              <a:rPr lang="en-US" dirty="0" err="1"/>
              <a:t>tsewers</a:t>
            </a:r>
            <a:r>
              <a:rPr lang="en-US" dirty="0"/>
              <a:t>.  It is not clear that the city knows where they are.  </a:t>
            </a:r>
          </a:p>
          <a:p>
            <a:endParaRPr lang="en-US" dirty="0"/>
          </a:p>
        </p:txBody>
      </p:sp>
    </p:spTree>
    <p:extLst>
      <p:ext uri="{BB962C8B-B14F-4D97-AF65-F5344CB8AC3E}">
        <p14:creationId xmlns:p14="http://schemas.microsoft.com/office/powerpoint/2010/main" val="216403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38483B-4483-E52F-882C-9D3715A8C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90" y="240029"/>
            <a:ext cx="4676444" cy="3049041"/>
          </a:xfrm>
          <a:prstGeom prst="rect">
            <a:avLst/>
          </a:prstGeom>
        </p:spPr>
      </p:pic>
      <p:pic>
        <p:nvPicPr>
          <p:cNvPr id="5" name="Picture 4">
            <a:extLst>
              <a:ext uri="{FF2B5EF4-FFF2-40B4-BE49-F238E27FC236}">
                <a16:creationId xmlns:a16="http://schemas.microsoft.com/office/drawing/2014/main" id="{3DE86C94-374B-97F5-FD9B-7C95AA9795F7}"/>
              </a:ext>
            </a:extLst>
          </p:cNvPr>
          <p:cNvPicPr>
            <a:picLocks noChangeAspect="1"/>
          </p:cNvPicPr>
          <p:nvPr/>
        </p:nvPicPr>
        <p:blipFill>
          <a:blip r:embed="rId3">
            <a:extLst>
              <a:ext uri="{28A0092B-C50C-407E-A947-70E740481C1C}">
                <a14:useLocalDpi xmlns:a14="http://schemas.microsoft.com/office/drawing/2010/main" val="0"/>
              </a:ext>
            </a:extLst>
          </a:blip>
          <a:srcRect l="16255"/>
          <a:stretch>
            <a:fillRect/>
          </a:stretch>
        </p:blipFill>
        <p:spPr>
          <a:xfrm>
            <a:off x="337825" y="3711207"/>
            <a:ext cx="4105647" cy="3119802"/>
          </a:xfrm>
          <a:prstGeom prst="rect">
            <a:avLst/>
          </a:prstGeom>
        </p:spPr>
      </p:pic>
      <p:pic>
        <p:nvPicPr>
          <p:cNvPr id="7" name="Picture 6">
            <a:extLst>
              <a:ext uri="{FF2B5EF4-FFF2-40B4-BE49-F238E27FC236}">
                <a16:creationId xmlns:a16="http://schemas.microsoft.com/office/drawing/2014/main" id="{61F9E7BA-6863-EB61-8634-DDDCF028C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860" y="3568931"/>
            <a:ext cx="2774550" cy="3262078"/>
          </a:xfrm>
          <a:prstGeom prst="rect">
            <a:avLst/>
          </a:prstGeom>
        </p:spPr>
      </p:pic>
      <p:pic>
        <p:nvPicPr>
          <p:cNvPr id="9" name="Picture 8">
            <a:extLst>
              <a:ext uri="{FF2B5EF4-FFF2-40B4-BE49-F238E27FC236}">
                <a16:creationId xmlns:a16="http://schemas.microsoft.com/office/drawing/2014/main" id="{C93BF9AF-F609-0816-759A-9FFBE5189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433" y="3598267"/>
            <a:ext cx="4328995" cy="3259733"/>
          </a:xfrm>
          <a:prstGeom prst="rect">
            <a:avLst/>
          </a:prstGeom>
        </p:spPr>
      </p:pic>
      <p:sp>
        <p:nvSpPr>
          <p:cNvPr id="10" name="TextBox 9">
            <a:extLst>
              <a:ext uri="{FF2B5EF4-FFF2-40B4-BE49-F238E27FC236}">
                <a16:creationId xmlns:a16="http://schemas.microsoft.com/office/drawing/2014/main" id="{DCC83C27-7B3D-4F37-F477-AE3EA8A1C4EC}"/>
              </a:ext>
            </a:extLst>
          </p:cNvPr>
          <p:cNvSpPr txBox="1"/>
          <p:nvPr/>
        </p:nvSpPr>
        <p:spPr>
          <a:xfrm>
            <a:off x="5314950" y="240029"/>
            <a:ext cx="6435090" cy="34163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Left: heading south toward Carleton. How will the RR stabilize this very steep slope?  How will the buried fuel line, marked with yellow flags, be protected?</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Below: A spring, old tank (orange arrow), and short pipe near Carleton take runoff and groundwater to the lagoon. As can be seen, “Carleton Creek” gets  little respect.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 RR grade is the old shoreline bluff. The park is the former Bay shore and mudflat. These wetlands and small creeks  help purify runoff before it reaches the lagoon or Bay, doing for free what the city spends millions on as “rain gardens” or “bioswales.”</a:t>
            </a:r>
            <a:endParaRPr lang="en-US" dirty="0"/>
          </a:p>
        </p:txBody>
      </p:sp>
      <p:sp>
        <p:nvSpPr>
          <p:cNvPr id="11" name="Arrow: Down 10">
            <a:extLst>
              <a:ext uri="{FF2B5EF4-FFF2-40B4-BE49-F238E27FC236}">
                <a16:creationId xmlns:a16="http://schemas.microsoft.com/office/drawing/2014/main" id="{BF530DC8-0887-B9F7-0E01-796F4071A653}"/>
              </a:ext>
            </a:extLst>
          </p:cNvPr>
          <p:cNvSpPr/>
          <p:nvPr/>
        </p:nvSpPr>
        <p:spPr>
          <a:xfrm>
            <a:off x="2000251" y="4857750"/>
            <a:ext cx="228599" cy="21717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AA8ED4F2-7A3C-FD42-A2C9-C3A030AEC59B}"/>
              </a:ext>
            </a:extLst>
          </p:cNvPr>
          <p:cNvSpPr/>
          <p:nvPr/>
        </p:nvSpPr>
        <p:spPr>
          <a:xfrm>
            <a:off x="5680711" y="3634740"/>
            <a:ext cx="194309" cy="29718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02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7058ED-91DF-A45B-7D2B-64EB9CA9A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541" y="1828801"/>
            <a:ext cx="4362462" cy="3284934"/>
          </a:xfrm>
          <a:prstGeom prst="rect">
            <a:avLst/>
          </a:prstGeom>
        </p:spPr>
      </p:pic>
      <p:pic>
        <p:nvPicPr>
          <p:cNvPr id="7" name="Picture 6">
            <a:extLst>
              <a:ext uri="{FF2B5EF4-FFF2-40B4-BE49-F238E27FC236}">
                <a16:creationId xmlns:a16="http://schemas.microsoft.com/office/drawing/2014/main" id="{5AB466C1-C8B1-23AA-60BE-A00DF5A63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76" y="135393"/>
            <a:ext cx="2974117" cy="3948966"/>
          </a:xfrm>
          <a:prstGeom prst="rect">
            <a:avLst/>
          </a:prstGeom>
        </p:spPr>
      </p:pic>
      <p:pic>
        <p:nvPicPr>
          <p:cNvPr id="9" name="Picture 8">
            <a:extLst>
              <a:ext uri="{FF2B5EF4-FFF2-40B4-BE49-F238E27FC236}">
                <a16:creationId xmlns:a16="http://schemas.microsoft.com/office/drawing/2014/main" id="{6FE258AA-E8BC-7DAD-2A3B-1D675C32F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7796" y="3543300"/>
            <a:ext cx="4101444" cy="3088387"/>
          </a:xfrm>
          <a:prstGeom prst="rect">
            <a:avLst/>
          </a:prstGeom>
        </p:spPr>
      </p:pic>
      <p:sp>
        <p:nvSpPr>
          <p:cNvPr id="10" name="Arrow: Down 9">
            <a:extLst>
              <a:ext uri="{FF2B5EF4-FFF2-40B4-BE49-F238E27FC236}">
                <a16:creationId xmlns:a16="http://schemas.microsoft.com/office/drawing/2014/main" id="{F9AB6115-2FFF-3512-0253-7516F8FFCD68}"/>
              </a:ext>
            </a:extLst>
          </p:cNvPr>
          <p:cNvSpPr/>
          <p:nvPr/>
        </p:nvSpPr>
        <p:spPr>
          <a:xfrm>
            <a:off x="7326630" y="2286000"/>
            <a:ext cx="342900" cy="3429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FE160FFA-8734-3F1F-7B25-B00CACEDD420}"/>
              </a:ext>
            </a:extLst>
          </p:cNvPr>
          <p:cNvSpPr/>
          <p:nvPr/>
        </p:nvSpPr>
        <p:spPr>
          <a:xfrm>
            <a:off x="11076946" y="3792369"/>
            <a:ext cx="342900" cy="3429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7A7801B-F98F-46FA-32EB-BB76F37B4A88}"/>
              </a:ext>
            </a:extLst>
          </p:cNvPr>
          <p:cNvSpPr/>
          <p:nvPr/>
        </p:nvSpPr>
        <p:spPr>
          <a:xfrm>
            <a:off x="1419104" y="255270"/>
            <a:ext cx="342900" cy="34290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BE2683D-D5D4-62C1-0CEB-2365BFAD1016}"/>
              </a:ext>
            </a:extLst>
          </p:cNvPr>
          <p:cNvSpPr txBox="1"/>
          <p:nvPr/>
        </p:nvSpPr>
        <p:spPr>
          <a:xfrm>
            <a:off x="3783330" y="135393"/>
            <a:ext cx="7783830" cy="2031325"/>
          </a:xfrm>
          <a:prstGeom prst="rect">
            <a:avLst/>
          </a:prstGeom>
          <a:noFill/>
        </p:spPr>
        <p:txBody>
          <a:bodyPr wrap="square" rtlCol="0">
            <a:spAutoFit/>
          </a:bodyPr>
          <a:lstStyle/>
          <a:p>
            <a:r>
              <a:rPr lang="en-US" dirty="0"/>
              <a:t>Seasonal wetlands get deeper and denser north toward west of Parker St.</a:t>
            </a:r>
          </a:p>
          <a:p>
            <a:r>
              <a:rPr lang="en-US" dirty="0"/>
              <a:t>Orange arrows mark the same tree. </a:t>
            </a:r>
          </a:p>
          <a:p>
            <a:r>
              <a:rPr lang="en-US" dirty="0"/>
              <a:t>Upper left, mud and a small channel remain in late June.</a:t>
            </a:r>
            <a:br>
              <a:rPr lang="en-US" dirty="0"/>
            </a:br>
            <a:r>
              <a:rPr lang="en-US" dirty="0"/>
              <a:t>Center, a shallow pond in the lower left of photo.</a:t>
            </a:r>
          </a:p>
          <a:p>
            <a:r>
              <a:rPr lang="en-US" dirty="0"/>
              <a:t>Below right, chips dumped on a wet spot – probably short-sighted. </a:t>
            </a:r>
          </a:p>
          <a:p>
            <a:endParaRPr lang="en-US" dirty="0"/>
          </a:p>
          <a:p>
            <a:endParaRPr lang="en-US" dirty="0"/>
          </a:p>
        </p:txBody>
      </p:sp>
    </p:spTree>
    <p:extLst>
      <p:ext uri="{BB962C8B-B14F-4D97-AF65-F5344CB8AC3E}">
        <p14:creationId xmlns:p14="http://schemas.microsoft.com/office/powerpoint/2010/main" val="227164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5D125-8594-ECF6-8A0A-267B3F2F3D65}"/>
              </a:ext>
            </a:extLst>
          </p:cNvPr>
          <p:cNvPicPr>
            <a:picLocks noChangeAspect="1"/>
          </p:cNvPicPr>
          <p:nvPr/>
        </p:nvPicPr>
        <p:blipFill>
          <a:blip r:embed="rId2">
            <a:extLst>
              <a:ext uri="{28A0092B-C50C-407E-A947-70E740481C1C}">
                <a14:useLocalDpi xmlns:a14="http://schemas.microsoft.com/office/drawing/2010/main" val="0"/>
              </a:ext>
            </a:extLst>
          </a:blip>
          <a:srcRect l="8466" t="9931" b="23160"/>
          <a:stretch>
            <a:fillRect/>
          </a:stretch>
        </p:blipFill>
        <p:spPr>
          <a:xfrm>
            <a:off x="2594610" y="3429000"/>
            <a:ext cx="9415345" cy="3365504"/>
          </a:xfrm>
          <a:prstGeom prst="rect">
            <a:avLst/>
          </a:prstGeom>
        </p:spPr>
      </p:pic>
      <p:pic>
        <p:nvPicPr>
          <p:cNvPr id="3" name="Picture 2">
            <a:extLst>
              <a:ext uri="{FF2B5EF4-FFF2-40B4-BE49-F238E27FC236}">
                <a16:creationId xmlns:a16="http://schemas.microsoft.com/office/drawing/2014/main" id="{6C298321-7501-ADA4-7E0F-69A5D1E9B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45" y="91440"/>
            <a:ext cx="5297570" cy="3989070"/>
          </a:xfrm>
          <a:prstGeom prst="rect">
            <a:avLst/>
          </a:prstGeom>
          <a:ln w="28575">
            <a:solidFill>
              <a:schemeClr val="bg1"/>
            </a:solidFill>
          </a:ln>
        </p:spPr>
      </p:pic>
      <p:sp>
        <p:nvSpPr>
          <p:cNvPr id="6" name="TextBox 5">
            <a:extLst>
              <a:ext uri="{FF2B5EF4-FFF2-40B4-BE49-F238E27FC236}">
                <a16:creationId xmlns:a16="http://schemas.microsoft.com/office/drawing/2014/main" id="{C9742405-8840-D219-9B33-B541447E6F76}"/>
              </a:ext>
            </a:extLst>
          </p:cNvPr>
          <p:cNvSpPr txBox="1"/>
          <p:nvPr/>
        </p:nvSpPr>
        <p:spPr>
          <a:xfrm>
            <a:off x="5657850" y="262890"/>
            <a:ext cx="6352105" cy="3139321"/>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Left, a pond in the wetlands near Parker. Invertebrates feed herons and egrets that hunt in the cattails and rushes. Rushes and cattails offers shelter and nests. Duckweed, fast-growing and high in protein, feeds geese and ducks. Its shade helps keep water cool and algae-free. Willows draw songbirds and are almost an ecosystem in themselves, . Shake a branch --see what you find! </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Below, the Parker wetlands end at another </a:t>
            </a:r>
            <a:r>
              <a:rPr lang="en-US" dirty="0" err="1">
                <a:latin typeface="Calibri" panose="020F0502020204030204" pitchFamily="34" charset="0"/>
                <a:ea typeface="Calibri" panose="020F0502020204030204" pitchFamily="34" charset="0"/>
                <a:cs typeface="Calibri" panose="020F0502020204030204" pitchFamily="34" charset="0"/>
              </a:rPr>
              <a:t>creeklet</a:t>
            </a:r>
            <a:r>
              <a:rPr lang="en-US" dirty="0">
                <a:latin typeface="Calibri" panose="020F0502020204030204" pitchFamily="34" charset="0"/>
                <a:ea typeface="Calibri" panose="020F0502020204030204" pitchFamily="34" charset="0"/>
                <a:cs typeface="Calibri" panose="020F0502020204030204" pitchFamily="34" charset="0"/>
              </a:rPr>
              <a:t> that wanders to the lagoon. Parks staff mow the cattails. </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2014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AA58C7-79A6-635C-7E0D-A841D8613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79" y="581751"/>
            <a:ext cx="4991935" cy="3758927"/>
          </a:xfrm>
          <a:prstGeom prst="rect">
            <a:avLst/>
          </a:prstGeom>
        </p:spPr>
      </p:pic>
      <p:pic>
        <p:nvPicPr>
          <p:cNvPr id="5" name="Picture 4">
            <a:extLst>
              <a:ext uri="{FF2B5EF4-FFF2-40B4-BE49-F238E27FC236}">
                <a16:creationId xmlns:a16="http://schemas.microsoft.com/office/drawing/2014/main" id="{FC36F685-9870-923F-B62E-A32872E29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682" y="581751"/>
            <a:ext cx="5393008" cy="3758927"/>
          </a:xfrm>
          <a:prstGeom prst="rect">
            <a:avLst/>
          </a:prstGeom>
        </p:spPr>
      </p:pic>
      <p:sp>
        <p:nvSpPr>
          <p:cNvPr id="6" name="TextBox 5">
            <a:extLst>
              <a:ext uri="{FF2B5EF4-FFF2-40B4-BE49-F238E27FC236}">
                <a16:creationId xmlns:a16="http://schemas.microsoft.com/office/drawing/2014/main" id="{3A0F6B25-819A-8C00-0A69-3A84E5A00882}"/>
              </a:ext>
            </a:extLst>
          </p:cNvPr>
          <p:cNvSpPr txBox="1"/>
          <p:nvPr/>
        </p:nvSpPr>
        <p:spPr>
          <a:xfrm>
            <a:off x="674979" y="4526731"/>
            <a:ext cx="10986711" cy="2031325"/>
          </a:xfrm>
          <a:prstGeom prst="rect">
            <a:avLst/>
          </a:prstGeom>
          <a:noFill/>
        </p:spPr>
        <p:txBody>
          <a:bodyPr wrap="square" rtlCol="0">
            <a:spAutoFit/>
          </a:bodyPr>
          <a:lstStyle/>
          <a:p>
            <a:r>
              <a:rPr lang="en-US" dirty="0"/>
              <a:t>Left,  Canada geese near Grayson.  Right, scummy algae, looking toward shore from the historic pier a short distance north near Carleton. </a:t>
            </a:r>
          </a:p>
          <a:p>
            <a:endParaRPr lang="en-US" dirty="0"/>
          </a:p>
          <a:p>
            <a:r>
              <a:rPr lang="en-US" dirty="0"/>
              <a:t>Lagoons, </a:t>
            </a:r>
            <a:r>
              <a:rPr lang="en-US" dirty="0" err="1"/>
              <a:t>parjkland</a:t>
            </a:r>
            <a:r>
              <a:rPr lang="en-US" dirty="0"/>
              <a:t> around them, railroad grade, and nearby West Berkeley remain linked. Flocks of  Canada geese delight in mowed grasslands. Their abundant droppings wash to the lagoons and  fertilize scummy green algae. The algae smothers other life and fill the lagoons as it dies. More sun shining through shallow, warm water grows more algae. The cycle of eutrophication is not quite that simple, but the lagoons are slowly dying. </a:t>
            </a:r>
          </a:p>
        </p:txBody>
      </p:sp>
    </p:spTree>
    <p:extLst>
      <p:ext uri="{BB962C8B-B14F-4D97-AF65-F5344CB8AC3E}">
        <p14:creationId xmlns:p14="http://schemas.microsoft.com/office/powerpoint/2010/main" val="822702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3D70D2-3790-27C3-694F-30414533B9FD}"/>
              </a:ext>
            </a:extLst>
          </p:cNvPr>
          <p:cNvPicPr>
            <a:picLocks noChangeAspect="1"/>
          </p:cNvPicPr>
          <p:nvPr/>
        </p:nvPicPr>
        <p:blipFill>
          <a:blip r:embed="rId2"/>
          <a:stretch>
            <a:fillRect/>
          </a:stretch>
        </p:blipFill>
        <p:spPr>
          <a:xfrm>
            <a:off x="5844540" y="3463289"/>
            <a:ext cx="5943600" cy="3496945"/>
          </a:xfrm>
          <a:prstGeom prst="rect">
            <a:avLst/>
          </a:prstGeom>
        </p:spPr>
      </p:pic>
      <p:pic>
        <p:nvPicPr>
          <p:cNvPr id="3" name="Picture 2">
            <a:extLst>
              <a:ext uri="{FF2B5EF4-FFF2-40B4-BE49-F238E27FC236}">
                <a16:creationId xmlns:a16="http://schemas.microsoft.com/office/drawing/2014/main" id="{B363E68B-59F8-2278-F582-11C08173A9E1}"/>
              </a:ext>
            </a:extLst>
          </p:cNvPr>
          <p:cNvPicPr>
            <a:picLocks noChangeAspect="1"/>
          </p:cNvPicPr>
          <p:nvPr/>
        </p:nvPicPr>
        <p:blipFill>
          <a:blip r:embed="rId3"/>
          <a:stretch>
            <a:fillRect/>
          </a:stretch>
        </p:blipFill>
        <p:spPr>
          <a:xfrm>
            <a:off x="632460" y="41910"/>
            <a:ext cx="5943600" cy="3387090"/>
          </a:xfrm>
          <a:prstGeom prst="rect">
            <a:avLst/>
          </a:prstGeom>
        </p:spPr>
      </p:pic>
      <p:sp>
        <p:nvSpPr>
          <p:cNvPr id="4" name="TextBox 3">
            <a:extLst>
              <a:ext uri="{FF2B5EF4-FFF2-40B4-BE49-F238E27FC236}">
                <a16:creationId xmlns:a16="http://schemas.microsoft.com/office/drawing/2014/main" id="{4D56958E-EDF6-E162-0F9B-0DE8D584CCB0}"/>
              </a:ext>
            </a:extLst>
          </p:cNvPr>
          <p:cNvSpPr txBox="1"/>
          <p:nvPr/>
        </p:nvSpPr>
        <p:spPr>
          <a:xfrm>
            <a:off x="6743700" y="297180"/>
            <a:ext cx="4629150" cy="2585323"/>
          </a:xfrm>
          <a:prstGeom prst="rect">
            <a:avLst/>
          </a:prstGeom>
          <a:noFill/>
        </p:spPr>
        <p:txBody>
          <a:bodyPr wrap="square" rtlCol="0">
            <a:spAutoFit/>
          </a:bodyPr>
          <a:lstStyle/>
          <a:p>
            <a:r>
              <a:rPr lang="en-US" dirty="0"/>
              <a:t>EB MUD calls Aquatic Pard a ‘Groundwater dependent ecosystem.” Water moves easily between rainfall or runoff, groundwater, and shallow aquifer. This water reaches the roots of plants and affects animal life. It rises and falls, pushes back and forth against saltier water of Bay and lagoons, and forms layers in the lagoons. These interactions will change and become more as sea levels rise. </a:t>
            </a:r>
          </a:p>
        </p:txBody>
      </p:sp>
      <p:sp>
        <p:nvSpPr>
          <p:cNvPr id="5" name="TextBox 4">
            <a:extLst>
              <a:ext uri="{FF2B5EF4-FFF2-40B4-BE49-F238E27FC236}">
                <a16:creationId xmlns:a16="http://schemas.microsoft.com/office/drawing/2014/main" id="{1C7A4CD9-3634-FC65-397B-081773F6A819}"/>
              </a:ext>
            </a:extLst>
          </p:cNvPr>
          <p:cNvSpPr txBox="1"/>
          <p:nvPr/>
        </p:nvSpPr>
        <p:spPr>
          <a:xfrm>
            <a:off x="971550" y="3806190"/>
            <a:ext cx="4457700" cy="1754326"/>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Cross section of the East Bay Plain. The northern part, including Berkeley and Albany, has only a shallow aquifer connected to groundwater. </a:t>
            </a:r>
          </a:p>
          <a:p>
            <a:r>
              <a:rPr lang="en-US" i="1" dirty="0">
                <a:latin typeface="Calibri" panose="020F0502020204030204" pitchFamily="34" charset="0"/>
                <a:ea typeface="Calibri" panose="020F0502020204030204" pitchFamily="34" charset="0"/>
                <a:cs typeface="Calibri" panose="020F0502020204030204" pitchFamily="34" charset="0"/>
              </a:rPr>
              <a:t>Graphics from EB MUD, but text and  conclusions independent</a:t>
            </a:r>
            <a:r>
              <a:rPr lang="en-US" i="1" dirty="0"/>
              <a:t>. </a:t>
            </a:r>
          </a:p>
        </p:txBody>
      </p:sp>
    </p:spTree>
    <p:extLst>
      <p:ext uri="{BB962C8B-B14F-4D97-AF65-F5344CB8AC3E}">
        <p14:creationId xmlns:p14="http://schemas.microsoft.com/office/powerpoint/2010/main" val="272661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28CE0-B39A-2D69-4C24-7610CD89995D}"/>
              </a:ext>
            </a:extLst>
          </p:cNvPr>
          <p:cNvSpPr txBox="1"/>
          <p:nvPr/>
        </p:nvSpPr>
        <p:spPr>
          <a:xfrm>
            <a:off x="948690" y="811530"/>
            <a:ext cx="9875520" cy="4247317"/>
          </a:xfrm>
          <a:prstGeom prst="rect">
            <a:avLst/>
          </a:prstGeom>
          <a:noFill/>
        </p:spPr>
        <p:txBody>
          <a:bodyPr wrap="square" rtlCol="0">
            <a:spAutoFit/>
          </a:bodyPr>
          <a:lstStyle/>
          <a:p>
            <a:r>
              <a:rPr lang="en-US" dirty="0"/>
              <a:t>What do we need to know </a:t>
            </a:r>
            <a:r>
              <a:rPr lang="en-US"/>
              <a:t>? </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Drainage from I 80 sends large volumes of runoff into the lagoons in rainy season. How much? How polluted? From where? What if anything could be done?</a:t>
            </a:r>
          </a:p>
          <a:p>
            <a:pPr marL="285750" indent="-285750">
              <a:buFont typeface="Arial" panose="020B0604020202020204" pitchFamily="34" charset="0"/>
              <a:buChar char="•"/>
            </a:pPr>
            <a:r>
              <a:rPr lang="en-US" dirty="0"/>
              <a:t>How are the tide gates managed, and not managed? Can they be managed to encourage more exchange during summer (keeping water cool and oxygenated)? Could they be managed to keep more polluted runoff and silt out in winter? </a:t>
            </a:r>
          </a:p>
          <a:p>
            <a:pPr marL="285750" indent="-285750">
              <a:buFont typeface="Arial" panose="020B0604020202020204" pitchFamily="34" charset="0"/>
              <a:buChar char="•"/>
            </a:pPr>
            <a:r>
              <a:rPr lang="en-US" dirty="0"/>
              <a:t>Why is Aquatic Park effectively ignored in the Regional Water Quality Control Board’s lists of impacted water bodies, and what could or should be done about this?</a:t>
            </a:r>
          </a:p>
          <a:p>
            <a:pPr marL="285750" indent="-285750">
              <a:buFont typeface="Arial" panose="020B0604020202020204" pitchFamily="34" charset="0"/>
              <a:buChar char="•"/>
            </a:pPr>
            <a:r>
              <a:rPr lang="en-US" dirty="0"/>
              <a:t>Public Works is supposed to be making a new plan for handling urban runoff. It basically refused to consider Aquatic Park. That plan is now late, and may include more information than we know. How do we find out? How can the city write such a plan and not consider the lagoons that keep West Berkeley from flooding? </a:t>
            </a:r>
            <a:br>
              <a:rPr lang="en-US" dirty="0"/>
            </a:br>
            <a:br>
              <a:rPr lang="en-US" dirty="0"/>
            </a:br>
            <a:endParaRPr lang="en-US" dirty="0"/>
          </a:p>
        </p:txBody>
      </p:sp>
    </p:spTree>
    <p:extLst>
      <p:ext uri="{BB962C8B-B14F-4D97-AF65-F5344CB8AC3E}">
        <p14:creationId xmlns:p14="http://schemas.microsoft.com/office/powerpoint/2010/main" val="14526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466</TotalTime>
  <Words>964</Words>
  <Application>Microsoft Office PowerPoint</Application>
  <PresentationFormat>Widescreen</PresentationFormat>
  <Paragraphs>45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Schwartz</dc:creator>
  <cp:lastModifiedBy>Susan Schwartz</cp:lastModifiedBy>
  <cp:revision>8</cp:revision>
  <cp:lastPrinted>2026-07-03T04:36:43Z</cp:lastPrinted>
  <dcterms:created xsi:type="dcterms:W3CDTF">2026-07-02T22:01:18Z</dcterms:created>
  <dcterms:modified xsi:type="dcterms:W3CDTF">2026-07-09T17:40:50Z</dcterms:modified>
</cp:coreProperties>
</file>